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86" r:id="rId2"/>
    <p:sldId id="318" r:id="rId3"/>
    <p:sldId id="305" r:id="rId4"/>
    <p:sldId id="320" r:id="rId5"/>
    <p:sldId id="322" r:id="rId6"/>
    <p:sldId id="323" r:id="rId7"/>
    <p:sldId id="321" r:id="rId8"/>
    <p:sldId id="324" r:id="rId9"/>
    <p:sldId id="325" r:id="rId10"/>
    <p:sldId id="326" r:id="rId11"/>
    <p:sldId id="327" r:id="rId12"/>
    <p:sldId id="328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1496"/>
    <a:srgbClr val="692AA2"/>
    <a:srgbClr val="FE230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04" y="-84"/>
      </p:cViewPr>
      <p:guideLst>
        <p:guide orient="horz" pos="2160"/>
        <p:guide pos="286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4A6A17-8E72-4709-B2EB-524D869D35D5}" type="datetimeFigureOut">
              <a:rPr lang="zh-CN" altLang="en-US" smtClean="0"/>
              <a:pPr/>
              <a:t>2015/12/11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BB479B-7C2D-43F5-BDD8-FE14A3C96E1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4502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350"/>
            <a:ext cx="9144000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未知"/>
          <p:cNvSpPr>
            <a:spLocks/>
          </p:cNvSpPr>
          <p:nvPr/>
        </p:nvSpPr>
        <p:spPr bwMode="auto">
          <a:xfrm>
            <a:off x="0" y="1792288"/>
            <a:ext cx="9097963" cy="3413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" y="279"/>
              </a:cxn>
              <a:cxn ang="0">
                <a:pos x="1824" y="739"/>
              </a:cxn>
              <a:cxn ang="0">
                <a:pos x="3946" y="695"/>
              </a:cxn>
              <a:cxn ang="0">
                <a:pos x="5731" y="297"/>
              </a:cxn>
              <a:cxn ang="0">
                <a:pos x="5722" y="153"/>
              </a:cxn>
              <a:cxn ang="0">
                <a:pos x="0" y="0"/>
              </a:cxn>
            </a:cxnLst>
            <a:rect l="0" t="0" r="r" b="b"/>
            <a:pathLst>
              <a:path w="5731" h="808">
                <a:moveTo>
                  <a:pt x="0" y="0"/>
                </a:moveTo>
                <a:lnTo>
                  <a:pt x="19" y="279"/>
                </a:lnTo>
                <a:cubicBezTo>
                  <a:pt x="321" y="399"/>
                  <a:pt x="1170" y="671"/>
                  <a:pt x="1824" y="739"/>
                </a:cubicBezTo>
                <a:cubicBezTo>
                  <a:pt x="2478" y="808"/>
                  <a:pt x="3295" y="769"/>
                  <a:pt x="3946" y="695"/>
                </a:cubicBezTo>
                <a:cubicBezTo>
                  <a:pt x="4597" y="621"/>
                  <a:pt x="5435" y="387"/>
                  <a:pt x="5731" y="297"/>
                </a:cubicBezTo>
                <a:lnTo>
                  <a:pt x="5722" y="1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0" y="0"/>
            <a:ext cx="9144000" cy="2089150"/>
            <a:chOff x="0" y="0"/>
            <a:chExt cx="5760" cy="1316"/>
          </a:xfrm>
        </p:grpSpPr>
        <p:grpSp>
          <p:nvGrpSpPr>
            <p:cNvPr id="7" name="Group 5"/>
            <p:cNvGrpSpPr>
              <a:grpSpLocks/>
            </p:cNvGrpSpPr>
            <p:nvPr userDrawn="1"/>
          </p:nvGrpSpPr>
          <p:grpSpPr bwMode="auto">
            <a:xfrm flipV="1">
              <a:off x="18" y="0"/>
              <a:ext cx="5742" cy="1128"/>
              <a:chOff x="0" y="0"/>
              <a:chExt cx="5760" cy="1680"/>
            </a:xfrm>
          </p:grpSpPr>
          <p:sp>
            <p:nvSpPr>
              <p:cNvPr id="9" name="Rectangle 6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168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9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sp>
          <p:nvSpPr>
            <p:cNvPr id="8" name="未知"/>
            <p:cNvSpPr>
              <a:spLocks/>
            </p:cNvSpPr>
            <p:nvPr userDrawn="1"/>
          </p:nvSpPr>
          <p:spPr bwMode="auto">
            <a:xfrm>
              <a:off x="0" y="1092"/>
              <a:ext cx="5731" cy="224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6" y="315"/>
                </a:cxn>
                <a:cxn ang="0">
                  <a:pos x="1795" y="771"/>
                </a:cxn>
                <a:cxn ang="0">
                  <a:pos x="3821" y="742"/>
                </a:cxn>
                <a:cxn ang="0">
                  <a:pos x="5731" y="320"/>
                </a:cxn>
                <a:cxn ang="0">
                  <a:pos x="5693" y="0"/>
                </a:cxn>
                <a:cxn ang="0">
                  <a:pos x="0" y="36"/>
                </a:cxn>
              </a:cxnLst>
              <a:rect l="0" t="0" r="r" b="b"/>
              <a:pathLst>
                <a:path w="5731" h="842">
                  <a:moveTo>
                    <a:pt x="0" y="36"/>
                  </a:moveTo>
                  <a:lnTo>
                    <a:pt x="26" y="315"/>
                  </a:lnTo>
                  <a:cubicBezTo>
                    <a:pt x="325" y="438"/>
                    <a:pt x="1163" y="700"/>
                    <a:pt x="1795" y="771"/>
                  </a:cubicBezTo>
                  <a:cubicBezTo>
                    <a:pt x="2427" y="842"/>
                    <a:pt x="3165" y="817"/>
                    <a:pt x="3821" y="742"/>
                  </a:cubicBezTo>
                  <a:cubicBezTo>
                    <a:pt x="4477" y="667"/>
                    <a:pt x="5419" y="444"/>
                    <a:pt x="5731" y="320"/>
                  </a:cubicBezTo>
                  <a:lnTo>
                    <a:pt x="5693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0" y="4689475"/>
            <a:ext cx="9144000" cy="2168525"/>
            <a:chOff x="0" y="0"/>
            <a:chExt cx="5760" cy="1412"/>
          </a:xfrm>
        </p:grpSpPr>
        <p:grpSp>
          <p:nvGrpSpPr>
            <p:cNvPr id="12" name="Group 10"/>
            <p:cNvGrpSpPr>
              <a:grpSpLocks/>
            </p:cNvGrpSpPr>
            <p:nvPr userDrawn="1"/>
          </p:nvGrpSpPr>
          <p:grpSpPr bwMode="auto">
            <a:xfrm>
              <a:off x="18" y="228"/>
              <a:ext cx="5742" cy="1184"/>
              <a:chOff x="0" y="2"/>
              <a:chExt cx="5760" cy="1678"/>
            </a:xfrm>
          </p:grpSpPr>
          <p:sp>
            <p:nvSpPr>
              <p:cNvPr id="16" name="Rectangle 11"/>
              <p:cNvSpPr>
                <a:spLocks noChangeArrowheads="1"/>
              </p:cNvSpPr>
              <p:nvPr userDrawn="1"/>
            </p:nvSpPr>
            <p:spPr bwMode="auto">
              <a:xfrm>
                <a:off x="0" y="2"/>
                <a:ext cx="5760" cy="1678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2"/>
                <a:ext cx="5760" cy="9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grpSp>
          <p:nvGrpSpPr>
            <p:cNvPr id="13" name="Group 13"/>
            <p:cNvGrpSpPr>
              <a:grpSpLocks/>
            </p:cNvGrpSpPr>
            <p:nvPr userDrawn="1"/>
          </p:nvGrpSpPr>
          <p:grpSpPr bwMode="auto">
            <a:xfrm>
              <a:off x="0" y="0"/>
              <a:ext cx="5731" cy="264"/>
              <a:chOff x="0" y="0"/>
              <a:chExt cx="5731" cy="426"/>
            </a:xfrm>
          </p:grpSpPr>
          <p:sp>
            <p:nvSpPr>
              <p:cNvPr id="14" name="未知"/>
              <p:cNvSpPr>
                <a:spLocks/>
              </p:cNvSpPr>
              <p:nvPr userDrawn="1"/>
            </p:nvSpPr>
            <p:spPr bwMode="auto">
              <a:xfrm flipV="1">
                <a:off x="0" y="0"/>
                <a:ext cx="5731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279"/>
                  </a:cxn>
                  <a:cxn ang="0">
                    <a:pos x="1824" y="739"/>
                  </a:cxn>
                  <a:cxn ang="0">
                    <a:pos x="3946" y="695"/>
                  </a:cxn>
                  <a:cxn ang="0">
                    <a:pos x="5731" y="297"/>
                  </a:cxn>
                  <a:cxn ang="0">
                    <a:pos x="5722" y="153"/>
                  </a:cxn>
                  <a:cxn ang="0">
                    <a:pos x="0" y="0"/>
                  </a:cxn>
                </a:cxnLst>
                <a:rect l="0" t="0" r="r" b="b"/>
                <a:pathLst>
                  <a:path w="5731" h="808">
                    <a:moveTo>
                      <a:pt x="0" y="0"/>
                    </a:moveTo>
                    <a:lnTo>
                      <a:pt x="19" y="279"/>
                    </a:lnTo>
                    <a:cubicBezTo>
                      <a:pt x="321" y="399"/>
                      <a:pt x="1170" y="671"/>
                      <a:pt x="1824" y="739"/>
                    </a:cubicBezTo>
                    <a:cubicBezTo>
                      <a:pt x="2478" y="808"/>
                      <a:pt x="3295" y="769"/>
                      <a:pt x="3946" y="695"/>
                    </a:cubicBezTo>
                    <a:cubicBezTo>
                      <a:pt x="4597" y="621"/>
                      <a:pt x="5435" y="387"/>
                      <a:pt x="5731" y="297"/>
                    </a:cubicBezTo>
                    <a:lnTo>
                      <a:pt x="5722" y="1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5" name="未知"/>
              <p:cNvSpPr>
                <a:spLocks/>
              </p:cNvSpPr>
              <p:nvPr userDrawn="1"/>
            </p:nvSpPr>
            <p:spPr bwMode="auto">
              <a:xfrm flipV="1">
                <a:off x="0" y="47"/>
                <a:ext cx="5731" cy="379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26" y="315"/>
                  </a:cxn>
                  <a:cxn ang="0">
                    <a:pos x="1795" y="771"/>
                  </a:cxn>
                  <a:cxn ang="0">
                    <a:pos x="3821" y="742"/>
                  </a:cxn>
                  <a:cxn ang="0">
                    <a:pos x="5731" y="320"/>
                  </a:cxn>
                  <a:cxn ang="0">
                    <a:pos x="5693" y="0"/>
                  </a:cxn>
                  <a:cxn ang="0">
                    <a:pos x="0" y="36"/>
                  </a:cxn>
                </a:cxnLst>
                <a:rect l="0" t="0" r="r" b="b"/>
                <a:pathLst>
                  <a:path w="5731" h="842">
                    <a:moveTo>
                      <a:pt x="0" y="36"/>
                    </a:moveTo>
                    <a:lnTo>
                      <a:pt x="26" y="315"/>
                    </a:lnTo>
                    <a:cubicBezTo>
                      <a:pt x="325" y="438"/>
                      <a:pt x="1163" y="700"/>
                      <a:pt x="1795" y="771"/>
                    </a:cubicBezTo>
                    <a:cubicBezTo>
                      <a:pt x="2427" y="842"/>
                      <a:pt x="3165" y="817"/>
                      <a:pt x="3821" y="742"/>
                    </a:cubicBezTo>
                    <a:cubicBezTo>
                      <a:pt x="4477" y="667"/>
                      <a:pt x="5419" y="444"/>
                      <a:pt x="5731" y="320"/>
                    </a:cubicBezTo>
                    <a:lnTo>
                      <a:pt x="5693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</p:grpSp>
      <p:grpSp>
        <p:nvGrpSpPr>
          <p:cNvPr id="18" name="Group 16"/>
          <p:cNvGrpSpPr>
            <a:grpSpLocks/>
          </p:cNvGrpSpPr>
          <p:nvPr/>
        </p:nvGrpSpPr>
        <p:grpSpPr bwMode="auto">
          <a:xfrm>
            <a:off x="0" y="0"/>
            <a:ext cx="9144000" cy="6867525"/>
            <a:chOff x="0" y="0"/>
            <a:chExt cx="5760" cy="4326"/>
          </a:xfrm>
        </p:grpSpPr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27" y="24"/>
              <a:ext cx="5709" cy="4272"/>
            </a:xfrm>
            <a:prstGeom prst="roundRect">
              <a:avLst>
                <a:gd name="adj" fmla="val 6227"/>
              </a:avLst>
            </a:prstGeom>
            <a:noFill/>
            <a:ln w="76200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0" name="未知"/>
            <p:cNvSpPr>
              <a:spLocks/>
            </p:cNvSpPr>
            <p:nvPr/>
          </p:nvSpPr>
          <p:spPr bwMode="auto">
            <a:xfrm>
              <a:off x="3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1" name="未知"/>
            <p:cNvSpPr>
              <a:spLocks/>
            </p:cNvSpPr>
            <p:nvPr/>
          </p:nvSpPr>
          <p:spPr bwMode="auto">
            <a:xfrm rot="16191400">
              <a:off x="-47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2" name="未知"/>
            <p:cNvSpPr>
              <a:spLocks/>
            </p:cNvSpPr>
            <p:nvPr/>
          </p:nvSpPr>
          <p:spPr bwMode="auto">
            <a:xfrm>
              <a:off x="5520" y="3978"/>
              <a:ext cx="240" cy="348"/>
            </a:xfrm>
            <a:custGeom>
              <a:avLst/>
              <a:gdLst/>
              <a:ahLst/>
              <a:cxnLst>
                <a:cxn ang="0">
                  <a:pos x="246" y="0"/>
                </a:cxn>
                <a:cxn ang="0">
                  <a:pos x="164" y="196"/>
                </a:cxn>
                <a:cxn ang="0">
                  <a:pos x="84" y="282"/>
                </a:cxn>
                <a:cxn ang="0">
                  <a:pos x="0" y="342"/>
                </a:cxn>
                <a:cxn ang="0">
                  <a:pos x="246" y="348"/>
                </a:cxn>
              </a:cxnLst>
              <a:rect l="0" t="0" r="r" b="b"/>
              <a:pathLst>
                <a:path w="246" h="348">
                  <a:moveTo>
                    <a:pt x="246" y="0"/>
                  </a:moveTo>
                  <a:lnTo>
                    <a:pt x="164" y="196"/>
                  </a:lnTo>
                  <a:lnTo>
                    <a:pt x="84" y="282"/>
                  </a:lnTo>
                  <a:lnTo>
                    <a:pt x="0" y="342"/>
                  </a:lnTo>
                  <a:lnTo>
                    <a:pt x="246" y="348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3" name="未知"/>
            <p:cNvSpPr>
              <a:spLocks/>
            </p:cNvSpPr>
            <p:nvPr/>
          </p:nvSpPr>
          <p:spPr bwMode="auto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pic>
        <p:nvPicPr>
          <p:cNvPr id="24" name="Picture 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333375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0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5181600" cy="2286000"/>
          </a:xfrm>
        </p:spPr>
        <p:txBody>
          <a:bodyPr/>
          <a:lstStyle>
            <a:lvl1pPr algn="l">
              <a:defRPr sz="4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5410200"/>
            <a:ext cx="63246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BA6B2F-206F-4B5B-B56C-B9CE89621509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62750" y="304800"/>
            <a:ext cx="2152650" cy="5943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305550" cy="5943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D4221-3E95-4C16-9BE9-9F1135841222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8610600" cy="5033978"/>
          </a:xfrm>
        </p:spPr>
        <p:txBody>
          <a:bodyPr/>
          <a:lstStyle>
            <a:lvl1pPr>
              <a:defRPr sz="3000" b="0">
                <a:solidFill>
                  <a:schemeClr val="bg2">
                    <a:lumMod val="10000"/>
                  </a:schemeClr>
                </a:solidFill>
              </a:defRPr>
            </a:lvl1pPr>
            <a:lvl2pPr>
              <a:defRPr lang="zh-CN" altLang="en-US" sz="2800" b="0" dirty="0" smtClean="0">
                <a:solidFill>
                  <a:srgbClr val="1D1496"/>
                </a:solidFill>
                <a:latin typeface="楷体_GB2312" pitchFamily="49" charset="-122"/>
                <a:ea typeface="楷体_GB2312" pitchFamily="49" charset="-122"/>
                <a:cs typeface="+mn-cs"/>
              </a:defRPr>
            </a:lvl2pPr>
            <a:lvl3pPr>
              <a:defRPr lang="zh-CN" altLang="en-US" sz="2600" dirty="0" smtClean="0">
                <a:solidFill>
                  <a:srgbClr val="692AA2"/>
                </a:solidFill>
                <a:latin typeface="Arial" pitchFamily="34" charset="0"/>
              </a:defRPr>
            </a:lvl3pPr>
            <a:lvl4pPr>
              <a:defRPr lang="zh-CN" altLang="en-US" sz="2600" dirty="0" smtClean="0">
                <a:solidFill>
                  <a:srgbClr val="0070C0"/>
                </a:solidFill>
                <a:latin typeface="Arial" pitchFamily="34" charset="0"/>
              </a:defRPr>
            </a:lvl4pPr>
            <a:lvl5pPr>
              <a:defRPr lang="zh-CN" altLang="en-US" sz="2400" dirty="0">
                <a:solidFill>
                  <a:srgbClr val="00B050"/>
                </a:solidFill>
                <a:latin typeface="Arial" pitchFamily="34" charset="0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9DA8C0-41B4-45A0-8D62-5DAED5F9C1E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106CE8-7810-4188-B69A-D59D517C8108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863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41E34-A5F4-4C75-A0C2-DF636D5FB51E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1412C-3F7D-4262-8028-551518F5411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BAEAF-C151-480C-962E-93C9FA7CF54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B02AF-77A9-473F-86A0-5756A0E901C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ED1EA-C113-4C86-896D-C3DEF8084623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6E2369-FABF-484F-BEA0-5AD2AF66898A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 flipH="1">
            <a:off x="0" y="188913"/>
            <a:ext cx="9144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2413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8" name="未知"/>
          <p:cNvSpPr>
            <a:spLocks/>
          </p:cNvSpPr>
          <p:nvPr/>
        </p:nvSpPr>
        <p:spPr bwMode="auto">
          <a:xfrm>
            <a:off x="0" y="950913"/>
            <a:ext cx="9150350" cy="461962"/>
          </a:xfrm>
          <a:custGeom>
            <a:avLst/>
            <a:gdLst/>
            <a:ahLst/>
            <a:cxnLst>
              <a:cxn ang="0">
                <a:pos x="4" y="365"/>
              </a:cxn>
              <a:cxn ang="0">
                <a:pos x="0" y="246"/>
              </a:cxn>
              <a:cxn ang="0">
                <a:pos x="1837" y="32"/>
              </a:cxn>
              <a:cxn ang="0">
                <a:pos x="3970" y="52"/>
              </a:cxn>
              <a:cxn ang="0">
                <a:pos x="5764" y="231"/>
              </a:cxn>
              <a:cxn ang="0">
                <a:pos x="5768" y="366"/>
              </a:cxn>
              <a:cxn ang="0">
                <a:pos x="4" y="365"/>
              </a:cxn>
            </a:cxnLst>
            <a:rect l="0" t="0" r="r" b="b"/>
            <a:pathLst>
              <a:path w="5768" h="366">
                <a:moveTo>
                  <a:pt x="4" y="365"/>
                </a:moveTo>
                <a:lnTo>
                  <a:pt x="0" y="246"/>
                </a:lnTo>
                <a:cubicBezTo>
                  <a:pt x="304" y="192"/>
                  <a:pt x="1175" y="64"/>
                  <a:pt x="1837" y="32"/>
                </a:cubicBezTo>
                <a:cubicBezTo>
                  <a:pt x="2499" y="0"/>
                  <a:pt x="3316" y="19"/>
                  <a:pt x="3970" y="52"/>
                </a:cubicBezTo>
                <a:cubicBezTo>
                  <a:pt x="4624" y="85"/>
                  <a:pt x="5464" y="179"/>
                  <a:pt x="5764" y="231"/>
                </a:cubicBezTo>
                <a:lnTo>
                  <a:pt x="5768" y="366"/>
                </a:lnTo>
                <a:lnTo>
                  <a:pt x="4" y="36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285860"/>
            <a:ext cx="8610600" cy="4962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477000"/>
            <a:ext cx="2133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7D350B63-8B59-4F8A-93D3-3F038884A51C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42844" y="357166"/>
            <a:ext cx="80772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5450" y="6524625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48400" y="0"/>
            <a:ext cx="266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132638" y="6553200"/>
            <a:ext cx="16208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000" b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rgbClr val="1D1496"/>
          </a:solidFill>
          <a:latin typeface="楷体_GB2312" pitchFamily="49" charset="-122"/>
          <a:ea typeface="楷体_GB2312" pitchFamily="49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rgbClr val="7030A0"/>
          </a:solidFill>
          <a:latin typeface="楷体_GB2312" pitchFamily="49" charset="-122"/>
          <a:ea typeface="楷体_GB2312" pitchFamily="49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chemeClr val="tx1"/>
          </a:solidFill>
          <a:latin typeface="楷体_GB2312" pitchFamily="49" charset="-122"/>
          <a:ea typeface="楷体_GB2312" pitchFamily="49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600">
          <a:solidFill>
            <a:srgbClr val="00B050"/>
          </a:solidFill>
          <a:latin typeface="楷体_GB2312" pitchFamily="49" charset="-122"/>
          <a:ea typeface="楷体_GB2312" pitchFamily="49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</a:rPr>
              <a:t>第十七节   抑郁</a:t>
            </a:r>
            <a:endParaRPr lang="en-US" altLang="zh-CN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（二）身体评估</a:t>
            </a:r>
            <a:endParaRPr lang="en-US" altLang="zh-CN" dirty="0" smtClean="0"/>
          </a:p>
          <a:p>
            <a:pPr lvl="1"/>
            <a:r>
              <a:rPr dirty="0" smtClean="0"/>
              <a:t>评估过程中需仔细观察患者的言谈举止和面部表情</a:t>
            </a:r>
            <a:endParaRPr lang="en-US" dirty="0" smtClean="0"/>
          </a:p>
          <a:p>
            <a:pPr lvl="2"/>
            <a:r>
              <a:rPr dirty="0" smtClean="0"/>
              <a:t>如抑郁患者常愁眉苦脸，唉声叹气，非语言行为上表现为不自信</a:t>
            </a:r>
            <a:r>
              <a:rPr dirty="0"/>
              <a:t>，垂头弯腰，</a:t>
            </a:r>
            <a:r>
              <a:rPr dirty="0" smtClean="0"/>
              <a:t>行动缓慢等</a:t>
            </a:r>
            <a:endParaRPr lang="en-US" dirty="0" smtClean="0"/>
          </a:p>
          <a:p>
            <a:pPr>
              <a:buNone/>
            </a:pPr>
            <a:r>
              <a:rPr lang="zh-CN" altLang="en-US" dirty="0" smtClean="0"/>
              <a:t>  </a:t>
            </a:r>
            <a:endParaRPr lang="en-US" altLang="zh-CN" dirty="0" smtClean="0"/>
          </a:p>
          <a:p>
            <a:pPr>
              <a:buNone/>
            </a:pPr>
            <a:r>
              <a:rPr dirty="0" smtClean="0"/>
              <a:t> 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</a:rPr>
              <a:t>二、护理评估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（三）评定量表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临床上有关抑郁的评定量表较多，包括自评量表和他评量表两类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自评量表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常用的有抑郁自评量表、贝克抑郁自评问卷</a:t>
            </a:r>
            <a:r>
              <a:rPr altLang="en-US" dirty="0" smtClean="0"/>
              <a:t>、</a:t>
            </a:r>
            <a:r>
              <a:rPr lang="zh-CN" altLang="en-US" dirty="0" smtClean="0"/>
              <a:t>流调用抑郁自评量表等</a:t>
            </a:r>
            <a:endParaRPr lang="en-US" altLang="en-US" dirty="0" smtClean="0"/>
          </a:p>
          <a:p>
            <a:pPr lvl="2"/>
            <a:r>
              <a:rPr dirty="0" smtClean="0"/>
              <a:t>用于评估某些抑郁症状是否存在及其严重程度 </a:t>
            </a:r>
            <a:endParaRPr lang="en-US" altLang="en-US" dirty="0" smtClean="0"/>
          </a:p>
          <a:p>
            <a:pPr lvl="1"/>
            <a:r>
              <a:rPr lang="zh-CN" altLang="en-US" dirty="0" smtClean="0"/>
              <a:t>他评量表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如汉密尔顿抑郁量表等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</a:rPr>
              <a:t>二、护理评估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dirty="0" smtClean="0">
                <a:ea typeface="隶书" pitchFamily="49" charset="-122"/>
              </a:rPr>
              <a:t>悲伤</a:t>
            </a:r>
            <a:r>
              <a:rPr lang="en-US" altLang="zh-CN" sz="2800" dirty="0" smtClean="0">
                <a:ea typeface="隶书" pitchFamily="49" charset="-122"/>
              </a:rPr>
              <a:t>/</a:t>
            </a:r>
            <a:r>
              <a:rPr lang="zh-CN" altLang="en-US" sz="2800" dirty="0" smtClean="0">
                <a:ea typeface="隶书" pitchFamily="49" charset="-122"/>
              </a:rPr>
              <a:t>无望感</a:t>
            </a:r>
            <a:r>
              <a:rPr lang="en-US" altLang="zh-CN" sz="2800" dirty="0" smtClean="0">
                <a:ea typeface="隶书" pitchFamily="49" charset="-122"/>
              </a:rPr>
              <a:t>/</a:t>
            </a:r>
            <a:r>
              <a:rPr lang="zh-CN" altLang="en-US" sz="2800" dirty="0" smtClean="0">
                <a:ea typeface="隶书" pitchFamily="49" charset="-122"/>
              </a:rPr>
              <a:t>无能为力</a:t>
            </a:r>
            <a:r>
              <a:rPr lang="zh-CN" altLang="en-US" sz="2800" dirty="0" smtClean="0">
                <a:ea typeface="隶书" pitchFamily="49" charset="-122"/>
              </a:rPr>
              <a:t>感  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与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负性生活事件、药物副作用等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有关</a:t>
            </a:r>
            <a:endParaRPr lang="zh-CN" altLang="en-US" sz="2800" dirty="0" smtClean="0">
              <a:solidFill>
                <a:srgbClr val="990033"/>
              </a:solidFill>
              <a:ea typeface="隶书" pitchFamily="49" charset="-122"/>
            </a:endParaRPr>
          </a:p>
          <a:p>
            <a:r>
              <a:rPr lang="zh-CN" altLang="en-US" sz="2800" dirty="0" smtClean="0">
                <a:ea typeface="隶书" pitchFamily="49" charset="-122"/>
              </a:rPr>
              <a:t>睡眠型态</a:t>
            </a:r>
            <a:r>
              <a:rPr lang="zh-CN" altLang="en-US" sz="2800" dirty="0" smtClean="0">
                <a:ea typeface="隶书" pitchFamily="49" charset="-122"/>
              </a:rPr>
              <a:t>紊乱  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与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情绪抑郁导致失眠、睡眠不深、早睡等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有关 </a:t>
            </a:r>
            <a:endParaRPr lang="zh-CN" altLang="en-US" sz="2800" dirty="0" smtClean="0">
              <a:solidFill>
                <a:srgbClr val="990033"/>
              </a:solidFill>
              <a:ea typeface="隶书" pitchFamily="49" charset="-122"/>
            </a:endParaRPr>
          </a:p>
          <a:p>
            <a:r>
              <a:rPr lang="zh-CN" altLang="en-US" sz="2800" dirty="0" smtClean="0">
                <a:ea typeface="隶书" pitchFamily="49" charset="-122"/>
              </a:rPr>
              <a:t>疲乏  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与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缺乏兴趣、精力不足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有关   </a:t>
            </a:r>
            <a:endParaRPr lang="zh-CN" altLang="en-US" sz="2800" dirty="0" smtClean="0">
              <a:solidFill>
                <a:srgbClr val="990033"/>
              </a:solidFill>
              <a:ea typeface="隶书" pitchFamily="49" charset="-122"/>
            </a:endParaRPr>
          </a:p>
          <a:p>
            <a:r>
              <a:rPr lang="zh-CN" altLang="en-US" sz="2800" dirty="0" smtClean="0">
                <a:ea typeface="隶书" pitchFamily="49" charset="-122"/>
              </a:rPr>
              <a:t>有自伤</a:t>
            </a:r>
            <a:r>
              <a:rPr lang="en-US" altLang="zh-CN" sz="2800" dirty="0" smtClean="0">
                <a:ea typeface="隶书" pitchFamily="49" charset="-122"/>
              </a:rPr>
              <a:t>/</a:t>
            </a:r>
            <a:r>
              <a:rPr lang="zh-CN" altLang="en-US" sz="2800" dirty="0" smtClean="0">
                <a:ea typeface="隶书" pitchFamily="49" charset="-122"/>
              </a:rPr>
              <a:t>自杀的</a:t>
            </a:r>
            <a:r>
              <a:rPr lang="zh-CN" altLang="en-US" sz="2800" dirty="0" smtClean="0">
                <a:ea typeface="隶书" pitchFamily="49" charset="-122"/>
              </a:rPr>
              <a:t>危险  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与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抑郁导致的自我评价低、无价值感等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有关</a:t>
            </a:r>
            <a:endParaRPr lang="en-US" altLang="zh-CN" sz="2800" dirty="0" smtClean="0">
              <a:solidFill>
                <a:srgbClr val="990033"/>
              </a:solidFill>
              <a:ea typeface="隶书" pitchFamily="49" charset="-122"/>
            </a:endParaRPr>
          </a:p>
          <a:p>
            <a:r>
              <a:rPr lang="zh-CN" altLang="en-US" sz="2800" dirty="0" smtClean="0">
                <a:ea typeface="隶书" pitchFamily="49" charset="-122"/>
              </a:rPr>
              <a:t>营养失调：低于机体需要量 </a:t>
            </a:r>
            <a:r>
              <a:rPr lang="zh-CN" altLang="en-US" sz="2800" dirty="0" smtClean="0">
                <a:ea typeface="隶书" pitchFamily="49" charset="-122"/>
              </a:rPr>
              <a:t> 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与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患者食欲减退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有关</a:t>
            </a:r>
            <a:r>
              <a:rPr lang="zh-CN" altLang="en-US" dirty="0" smtClean="0"/>
              <a:t> </a:t>
            </a:r>
            <a:endParaRPr lang="zh-CN" altLang="en-US" dirty="0" smtClean="0"/>
          </a:p>
          <a:p>
            <a:r>
              <a:rPr lang="zh-CN" altLang="en-US" sz="2800" dirty="0" smtClean="0">
                <a:ea typeface="隶书" pitchFamily="49" charset="-122"/>
              </a:rPr>
              <a:t>应对</a:t>
            </a:r>
            <a:r>
              <a:rPr lang="zh-CN" altLang="en-US" sz="2800" dirty="0" smtClean="0">
                <a:ea typeface="隶书" pitchFamily="49" charset="-122"/>
              </a:rPr>
              <a:t>无效  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与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情绪低落、自我评价低等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有关 </a:t>
            </a:r>
            <a:endParaRPr lang="zh-CN" altLang="en-US" sz="2800" dirty="0" smtClean="0">
              <a:solidFill>
                <a:srgbClr val="990033"/>
              </a:solidFill>
              <a:ea typeface="隶书" pitchFamily="49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三、常见护理诊断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（一）概念</a:t>
            </a:r>
            <a:endParaRPr lang="en-US" altLang="zh-CN" dirty="0" smtClean="0"/>
          </a:p>
          <a:p>
            <a:pPr lvl="1"/>
            <a:r>
              <a:rPr dirty="0" smtClean="0"/>
              <a:t>抑郁</a:t>
            </a:r>
            <a:endParaRPr lang="en-US" dirty="0" smtClean="0"/>
          </a:p>
          <a:p>
            <a:pPr lvl="2" eaLnBrk="1" hangingPunct="1">
              <a:buFont typeface="Wingdings" pitchFamily="2" charset="2"/>
              <a:buNone/>
            </a:pPr>
            <a:r>
              <a:rPr lang="en-US" altLang="zh-CN" dirty="0"/>
              <a:t>——</a:t>
            </a:r>
            <a:r>
              <a:rPr dirty="0"/>
              <a:t>以心境低落为主的不愉快的情绪体验</a:t>
            </a:r>
            <a:endParaRPr lang="en-US" altLang="zh-CN" dirty="0"/>
          </a:p>
          <a:p>
            <a:pPr lvl="2" eaLnBrk="1" hangingPunct="1"/>
            <a:r>
              <a:rPr dirty="0"/>
              <a:t>临床最常见的情绪状态之一</a:t>
            </a:r>
            <a:r>
              <a:rPr dirty="0" smtClean="0"/>
              <a:t>；</a:t>
            </a:r>
            <a:endParaRPr dirty="0"/>
          </a:p>
          <a:p>
            <a:pPr lvl="2" eaLnBrk="1" hangingPunct="1"/>
            <a:r>
              <a:rPr dirty="0"/>
              <a:t>对自身及周围事物持消极、悲观或否定的态度</a:t>
            </a:r>
            <a:r>
              <a:rPr dirty="0" smtClean="0"/>
              <a:t>。</a:t>
            </a:r>
            <a:endParaRPr lang="en-US" dirty="0" smtClean="0"/>
          </a:p>
          <a:p>
            <a:pPr lvl="1" eaLnBrk="1" hangingPunct="1"/>
            <a:r>
              <a:rPr dirty="0" smtClean="0"/>
              <a:t>情绪</a:t>
            </a:r>
            <a:endParaRPr lang="en-US" dirty="0" smtClean="0"/>
          </a:p>
          <a:p>
            <a:pPr lvl="2" eaLnBrk="1" hangingPunct="1"/>
            <a:r>
              <a:rPr dirty="0" smtClean="0"/>
              <a:t>人对客观事物所持态度的主观体验</a:t>
            </a:r>
            <a:r>
              <a:rPr dirty="0"/>
              <a:t>，</a:t>
            </a:r>
            <a:r>
              <a:rPr dirty="0" smtClean="0"/>
              <a:t>是对客观事物的一种好恶倾向。</a:t>
            </a:r>
            <a:endParaRPr lang="en-US" dirty="0" smtClean="0"/>
          </a:p>
          <a:p>
            <a:pPr lvl="1" eaLnBrk="1" hangingPunct="1"/>
            <a:r>
              <a:rPr dirty="0"/>
              <a:t>抑郁的敏感期</a:t>
            </a:r>
          </a:p>
          <a:p>
            <a:pPr lvl="2" eaLnBrk="1" hangingPunct="1"/>
            <a:r>
              <a:rPr dirty="0"/>
              <a:t>青春晚期、成年早期、</a:t>
            </a:r>
            <a:r>
              <a:rPr dirty="0" smtClean="0"/>
              <a:t>晚年。</a:t>
            </a:r>
            <a:endParaRPr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</a:rPr>
              <a:t>一、概述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</a:rPr>
              <a:t>一、概述</a:t>
            </a:r>
            <a:endParaRPr lang="zh-CN" altLang="en-US" dirty="0" smtClean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None/>
            </a:pPr>
            <a:r>
              <a:rPr lang="zh-CN" altLang="en-US" sz="2800" dirty="0" smtClean="0">
                <a:latin typeface="宋体" pitchFamily="2" charset="-122"/>
              </a:rPr>
              <a:t>（二）</a:t>
            </a:r>
            <a:r>
              <a:rPr lang="zh-CN" altLang="en-US" sz="2800" dirty="0" smtClean="0"/>
              <a:t>常见原因</a:t>
            </a:r>
            <a:endParaRPr lang="en-US" altLang="zh-CN" sz="2800" dirty="0" smtClean="0">
              <a:latin typeface="宋体" pitchFamily="2" charset="-122"/>
            </a:endParaRPr>
          </a:p>
          <a:p>
            <a:pPr lvl="1" eaLnBrk="1" hangingPunct="1">
              <a:buFont typeface="Wingdings" pitchFamily="2" charset="2"/>
              <a:buNone/>
            </a:pPr>
            <a:r>
              <a:rPr lang="en-US" altLang="zh-CN" sz="2600" dirty="0" smtClean="0">
                <a:latin typeface="宋体" pitchFamily="2" charset="-122"/>
              </a:rPr>
              <a:t>1</a:t>
            </a:r>
            <a:r>
              <a:rPr lang="zh-CN" altLang="en-US" sz="2600" dirty="0" smtClean="0">
                <a:latin typeface="宋体" pitchFamily="2" charset="-122"/>
              </a:rPr>
              <a:t>．</a:t>
            </a:r>
            <a:r>
              <a:rPr altLang="en-US" sz="2600" dirty="0" smtClean="0">
                <a:latin typeface="宋体" pitchFamily="2" charset="-122"/>
              </a:rPr>
              <a:t>负性</a:t>
            </a:r>
            <a:r>
              <a:rPr lang="zh-CN" altLang="en-US" sz="2600" dirty="0" smtClean="0">
                <a:latin typeface="宋体" pitchFamily="2" charset="-122"/>
              </a:rPr>
              <a:t>生活事件 </a:t>
            </a:r>
          </a:p>
          <a:p>
            <a:pPr lvl="2" eaLnBrk="1" hangingPunct="1"/>
            <a:r>
              <a:rPr lang="zh-CN" altLang="en-US" dirty="0" smtClean="0">
                <a:latin typeface="宋体" pitchFamily="2" charset="-122"/>
              </a:rPr>
              <a:t>如亲人逝去、久病不愈、人际关系紧张、退休等 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altLang="zh-CN" sz="2600" dirty="0" smtClean="0">
                <a:latin typeface="宋体" pitchFamily="2" charset="-122"/>
              </a:rPr>
              <a:t>2</a:t>
            </a:r>
            <a:r>
              <a:rPr lang="zh-CN" altLang="en-US" sz="2600" dirty="0" smtClean="0">
                <a:latin typeface="宋体" pitchFamily="2" charset="-122"/>
              </a:rPr>
              <a:t>．某些躯体疾病或药物 </a:t>
            </a:r>
          </a:p>
          <a:p>
            <a:pPr lvl="2" eaLnBrk="1" hangingPunct="1"/>
            <a:r>
              <a:rPr lang="zh-CN" altLang="en-US" dirty="0" smtClean="0">
                <a:latin typeface="宋体" pitchFamily="2" charset="-122"/>
              </a:rPr>
              <a:t>如中风</a:t>
            </a:r>
            <a:r>
              <a:rPr lang="zh-CN" altLang="en-US" dirty="0" smtClean="0">
                <a:latin typeface="宋体" pitchFamily="2" charset="-122"/>
              </a:rPr>
              <a:t>、库欣综合征、</a:t>
            </a:r>
            <a:r>
              <a:rPr lang="zh-CN" altLang="en-US" dirty="0" smtClean="0">
                <a:latin typeface="宋体" pitchFamily="2" charset="-122"/>
              </a:rPr>
              <a:t>甲状腺疾病、贫血等疾病</a:t>
            </a:r>
          </a:p>
          <a:p>
            <a:pPr lvl="2" eaLnBrk="1" hangingPunct="1"/>
            <a:r>
              <a:rPr lang="zh-CN" altLang="en-US" dirty="0" smtClean="0">
                <a:latin typeface="宋体" pitchFamily="2" charset="-122"/>
              </a:rPr>
              <a:t>如利血平、甲基多巴、避孕药、激素类等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altLang="zh-CN" sz="2600" dirty="0" smtClean="0">
                <a:latin typeface="宋体" pitchFamily="2" charset="-122"/>
              </a:rPr>
              <a:t>3</a:t>
            </a:r>
            <a:r>
              <a:rPr lang="zh-CN" altLang="en-US" sz="2600" dirty="0" smtClean="0">
                <a:latin typeface="宋体" pitchFamily="2" charset="-122"/>
              </a:rPr>
              <a:t>．精神疾病  </a:t>
            </a:r>
          </a:p>
          <a:p>
            <a:pPr lvl="2" eaLnBrk="1" hangingPunct="1"/>
            <a:r>
              <a:rPr lang="zh-CN" altLang="en-US" dirty="0" smtClean="0"/>
              <a:t>如抑郁性神经症、精神分裂症等。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（三）发生机制</a:t>
            </a:r>
            <a:endParaRPr lang="en-US" dirty="0" smtClean="0"/>
          </a:p>
          <a:p>
            <a:pPr lvl="1"/>
            <a:r>
              <a:rPr dirty="0" smtClean="0"/>
              <a:t>生物学因素</a:t>
            </a:r>
            <a:endParaRPr lang="en-US" dirty="0" smtClean="0"/>
          </a:p>
          <a:p>
            <a:pPr lvl="2"/>
            <a:r>
              <a:rPr dirty="0" smtClean="0"/>
              <a:t>遗传因素</a:t>
            </a:r>
            <a:endParaRPr lang="en-US" dirty="0" smtClean="0"/>
          </a:p>
          <a:p>
            <a:pPr lvl="2"/>
            <a:r>
              <a:rPr dirty="0" smtClean="0"/>
              <a:t>神经生物学因素</a:t>
            </a:r>
            <a:endParaRPr lang="en-US" dirty="0" smtClean="0"/>
          </a:p>
          <a:p>
            <a:pPr lvl="3"/>
            <a:r>
              <a:rPr dirty="0" smtClean="0"/>
              <a:t>研究发现抑郁与大脑神经突触间隙 </a:t>
            </a:r>
            <a:r>
              <a:rPr lang="en-US" altLang="zh-CN" dirty="0"/>
              <a:t>5-</a:t>
            </a:r>
            <a:r>
              <a:rPr dirty="0"/>
              <a:t>羟色胺（</a:t>
            </a:r>
            <a:r>
              <a:rPr lang="en-US" altLang="zh-CN" dirty="0"/>
              <a:t>5-HT</a:t>
            </a:r>
            <a:r>
              <a:rPr dirty="0"/>
              <a:t>）和去甲肾上腺素（</a:t>
            </a:r>
            <a:r>
              <a:rPr lang="en-US" altLang="zh-CN" dirty="0"/>
              <a:t>NE</a:t>
            </a:r>
            <a:r>
              <a:rPr dirty="0"/>
              <a:t>）等神经递质含量的减少有关</a:t>
            </a:r>
            <a:r>
              <a:rPr dirty="0" smtClean="0"/>
              <a:t>。</a:t>
            </a:r>
            <a:endParaRPr lang="en-US" dirty="0" smtClean="0"/>
          </a:p>
          <a:p>
            <a:pPr lvl="3"/>
            <a:r>
              <a:rPr dirty="0" smtClean="0"/>
              <a:t>近年来</a:t>
            </a:r>
            <a:r>
              <a:rPr dirty="0"/>
              <a:t>，心境障碍的 </a:t>
            </a:r>
            <a:r>
              <a:rPr lang="en-US" altLang="zh-CN" dirty="0"/>
              <a:t>5-HT </a:t>
            </a:r>
            <a:r>
              <a:rPr dirty="0"/>
              <a:t>假说越来越受到重视，认为 </a:t>
            </a:r>
            <a:r>
              <a:rPr lang="en-US" altLang="zh-CN" dirty="0"/>
              <a:t>5-HT </a:t>
            </a:r>
            <a:r>
              <a:rPr dirty="0" smtClean="0"/>
              <a:t>可直接或间接参与调节人的心境</a:t>
            </a:r>
            <a:r>
              <a:rPr dirty="0"/>
              <a:t>，</a:t>
            </a:r>
            <a:r>
              <a:rPr lang="en-US" altLang="zh-CN" dirty="0"/>
              <a:t>5-HT </a:t>
            </a:r>
            <a:r>
              <a:rPr dirty="0"/>
              <a:t>水平降低与抑郁症有关</a:t>
            </a:r>
            <a:r>
              <a:rPr dirty="0" smtClean="0"/>
              <a:t>。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r>
              <a:rPr lang="zh-CN" altLang="en-US" dirty="0" smtClean="0">
                <a:latin typeface="Times New Roman" pitchFamily="18" charset="0"/>
              </a:rPr>
              <a:t>一、概述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（三）发生机制</a:t>
            </a:r>
            <a:endParaRPr lang="en-US" altLang="zh-CN" dirty="0" smtClean="0"/>
          </a:p>
          <a:p>
            <a:pPr lvl="1"/>
            <a:r>
              <a:rPr dirty="0" smtClean="0"/>
              <a:t>应激与适应</a:t>
            </a:r>
            <a:endParaRPr lang="en-US" dirty="0" smtClean="0"/>
          </a:p>
          <a:p>
            <a:pPr lvl="2"/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r>
              <a:rPr lang="zh-CN" altLang="en-US" dirty="0" smtClean="0">
                <a:latin typeface="Times New Roman" pitchFamily="18" charset="0"/>
              </a:rPr>
              <a:t>一、概述</a:t>
            </a:r>
            <a:endParaRPr lang="zh-CN" altLang="en-US" dirty="0"/>
          </a:p>
        </p:txBody>
      </p:sp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1142976" y="2500306"/>
            <a:ext cx="7058020" cy="1928826"/>
            <a:chOff x="528" y="2256"/>
            <a:chExt cx="4896" cy="1728"/>
          </a:xfrm>
        </p:grpSpPr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576" y="2256"/>
              <a:ext cx="1008" cy="480"/>
            </a:xfrm>
            <a:prstGeom prst="rect">
              <a:avLst/>
            </a:prstGeom>
            <a:noFill/>
            <a:ln w="28575">
              <a:solidFill>
                <a:srgbClr val="009E75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80000"/>
                </a:lnSpc>
              </a:pPr>
              <a:r>
                <a:rPr lang="zh-CN" altLang="en-US" sz="2000" dirty="0">
                  <a:solidFill>
                    <a:srgbClr val="660066"/>
                  </a:solidFill>
                  <a:ea typeface="华文新魏" pitchFamily="2" charset="-122"/>
                </a:rPr>
                <a:t>可控的</a:t>
              </a:r>
            </a:p>
            <a:p>
              <a:pPr algn="ctr">
                <a:lnSpc>
                  <a:spcPct val="80000"/>
                </a:lnSpc>
              </a:pPr>
              <a:r>
                <a:rPr lang="zh-CN" altLang="en-US" sz="2000" dirty="0">
                  <a:solidFill>
                    <a:srgbClr val="660066"/>
                  </a:solidFill>
                  <a:ea typeface="华文新魏" pitchFamily="2" charset="-122"/>
                </a:rPr>
                <a:t>应激事件</a:t>
              </a:r>
            </a:p>
          </p:txBody>
        </p:sp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528" y="2976"/>
              <a:ext cx="1152" cy="576"/>
            </a:xfrm>
            <a:prstGeom prst="rect">
              <a:avLst/>
            </a:prstGeom>
            <a:noFill/>
            <a:ln w="28575">
              <a:solidFill>
                <a:srgbClr val="009E75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80000"/>
                </a:lnSpc>
              </a:pPr>
              <a:r>
                <a:rPr lang="zh-CN" altLang="en-US" sz="2000">
                  <a:solidFill>
                    <a:srgbClr val="660066"/>
                  </a:solidFill>
                  <a:ea typeface="华文新魏" pitchFamily="2" charset="-122"/>
                </a:rPr>
                <a:t>不可控的</a:t>
              </a:r>
            </a:p>
            <a:p>
              <a:pPr algn="ctr">
                <a:lnSpc>
                  <a:spcPct val="80000"/>
                </a:lnSpc>
              </a:pPr>
              <a:r>
                <a:rPr lang="zh-CN" altLang="en-US" sz="2000">
                  <a:solidFill>
                    <a:srgbClr val="660066"/>
                  </a:solidFill>
                  <a:ea typeface="华文新魏" pitchFamily="2" charset="-122"/>
                </a:rPr>
                <a:t>应激事件</a:t>
              </a:r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2112" y="2544"/>
              <a:ext cx="1632" cy="576"/>
            </a:xfrm>
            <a:prstGeom prst="rect">
              <a:avLst/>
            </a:prstGeom>
            <a:noFill/>
            <a:ln w="28575">
              <a:solidFill>
                <a:srgbClr val="9900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zh-CN" altLang="en-US" sz="2000" dirty="0">
                  <a:solidFill>
                    <a:srgbClr val="000099"/>
                  </a:solidFill>
                  <a:ea typeface="华文新魏" pitchFamily="2" charset="-122"/>
                </a:rPr>
                <a:t>控制积极情绪</a:t>
              </a:r>
            </a:p>
            <a:p>
              <a:pPr algn="ctr"/>
              <a:r>
                <a:rPr lang="zh-CN" altLang="en-US" sz="2000" dirty="0">
                  <a:solidFill>
                    <a:srgbClr val="000099"/>
                  </a:solidFill>
                  <a:ea typeface="华文新魏" pitchFamily="2" charset="-122"/>
                </a:rPr>
                <a:t>的大脑皮层活动</a:t>
              </a:r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4272" y="2352"/>
              <a:ext cx="1152" cy="336"/>
            </a:xfrm>
            <a:prstGeom prst="rect">
              <a:avLst/>
            </a:prstGeom>
            <a:noFill/>
            <a:ln w="28575">
              <a:solidFill>
                <a:srgbClr val="9900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zh-CN" altLang="en-US" sz="2000">
                  <a:solidFill>
                    <a:srgbClr val="990033"/>
                  </a:solidFill>
                  <a:ea typeface="华文新魏" pitchFamily="2" charset="-122"/>
                </a:rPr>
                <a:t>积极、主动</a:t>
              </a:r>
            </a:p>
          </p:txBody>
        </p:sp>
        <p:sp>
          <p:nvSpPr>
            <p:cNvPr id="11" name="Rectangle 8"/>
            <p:cNvSpPr>
              <a:spLocks noChangeArrowheads="1"/>
            </p:cNvSpPr>
            <p:nvPr/>
          </p:nvSpPr>
          <p:spPr bwMode="auto">
            <a:xfrm>
              <a:off x="4272" y="2976"/>
              <a:ext cx="1152" cy="336"/>
            </a:xfrm>
            <a:prstGeom prst="rect">
              <a:avLst/>
            </a:prstGeom>
            <a:noFill/>
            <a:ln w="28575">
              <a:solidFill>
                <a:srgbClr val="9900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zh-CN" altLang="en-US" sz="2000">
                  <a:solidFill>
                    <a:srgbClr val="990033"/>
                  </a:solidFill>
                  <a:ea typeface="华文新魏" pitchFamily="2" charset="-122"/>
                </a:rPr>
                <a:t>消极、被动</a:t>
              </a:r>
            </a:p>
          </p:txBody>
        </p:sp>
        <p:cxnSp>
          <p:nvCxnSpPr>
            <p:cNvPr id="12" name="AutoShape 10"/>
            <p:cNvCxnSpPr>
              <a:cxnSpLocks noChangeShapeType="1"/>
              <a:stCxn id="7" idx="3"/>
              <a:endCxn id="9" idx="1"/>
            </p:cNvCxnSpPr>
            <p:nvPr/>
          </p:nvCxnSpPr>
          <p:spPr bwMode="auto">
            <a:xfrm>
              <a:off x="1593" y="2496"/>
              <a:ext cx="510" cy="336"/>
            </a:xfrm>
            <a:prstGeom prst="straightConnector1">
              <a:avLst/>
            </a:prstGeom>
            <a:noFill/>
            <a:ln w="28575">
              <a:solidFill>
                <a:srgbClr val="009E75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3" name="AutoShape 11"/>
            <p:cNvCxnSpPr>
              <a:cxnSpLocks noChangeShapeType="1"/>
              <a:stCxn id="8" idx="3"/>
              <a:endCxn id="9" idx="1"/>
            </p:cNvCxnSpPr>
            <p:nvPr/>
          </p:nvCxnSpPr>
          <p:spPr bwMode="auto">
            <a:xfrm flipV="1">
              <a:off x="1689" y="2832"/>
              <a:ext cx="414" cy="432"/>
            </a:xfrm>
            <a:prstGeom prst="straightConnector1">
              <a:avLst/>
            </a:prstGeom>
            <a:noFill/>
            <a:ln w="28575">
              <a:solidFill>
                <a:srgbClr val="009E75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4" name="AutoShape 12"/>
            <p:cNvCxnSpPr>
              <a:cxnSpLocks noChangeShapeType="1"/>
              <a:stCxn id="9" idx="1"/>
              <a:endCxn id="9" idx="3"/>
            </p:cNvCxnSpPr>
            <p:nvPr/>
          </p:nvCxnSpPr>
          <p:spPr bwMode="auto">
            <a:xfrm>
              <a:off x="2103" y="2832"/>
              <a:ext cx="1650" cy="0"/>
            </a:xfrm>
            <a:prstGeom prst="straightConnector1">
              <a:avLst/>
            </a:prstGeom>
            <a:noFill/>
            <a:ln w="12700" cap="rnd">
              <a:solidFill>
                <a:srgbClr val="009E75"/>
              </a:solidFill>
              <a:prstDash val="sysDot"/>
              <a:miter lim="800000"/>
              <a:headEnd/>
              <a:tailEnd/>
            </a:ln>
          </p:spPr>
        </p:cxnSp>
        <p:cxnSp>
          <p:nvCxnSpPr>
            <p:cNvPr id="15" name="AutoShape 13"/>
            <p:cNvCxnSpPr>
              <a:cxnSpLocks noChangeShapeType="1"/>
              <a:stCxn id="9" idx="3"/>
              <a:endCxn id="10" idx="1"/>
            </p:cNvCxnSpPr>
            <p:nvPr/>
          </p:nvCxnSpPr>
          <p:spPr bwMode="auto">
            <a:xfrm flipV="1">
              <a:off x="3753" y="2520"/>
              <a:ext cx="510" cy="312"/>
            </a:xfrm>
            <a:prstGeom prst="straightConnector1">
              <a:avLst/>
            </a:prstGeom>
            <a:noFill/>
            <a:ln w="28575">
              <a:solidFill>
                <a:srgbClr val="009E75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6" name="AutoShape 14"/>
            <p:cNvCxnSpPr>
              <a:cxnSpLocks noChangeShapeType="1"/>
              <a:stCxn id="9" idx="3"/>
              <a:endCxn id="11" idx="1"/>
            </p:cNvCxnSpPr>
            <p:nvPr/>
          </p:nvCxnSpPr>
          <p:spPr bwMode="auto">
            <a:xfrm>
              <a:off x="3753" y="2832"/>
              <a:ext cx="510" cy="312"/>
            </a:xfrm>
            <a:prstGeom prst="straightConnector1">
              <a:avLst/>
            </a:prstGeom>
            <a:noFill/>
            <a:ln w="28575">
              <a:solidFill>
                <a:srgbClr val="009E75"/>
              </a:solidFill>
              <a:miter lim="800000"/>
              <a:headEnd/>
              <a:tailEnd type="triangle" w="med" len="med"/>
            </a:ln>
          </p:spPr>
        </p:cxn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528" y="3600"/>
              <a:ext cx="1104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90000"/>
                </a:lnSpc>
                <a:spcBef>
                  <a:spcPct val="10000"/>
                </a:spcBef>
                <a:buClr>
                  <a:schemeClr val="hlink"/>
                </a:buClr>
                <a:buSzPct val="55000"/>
                <a:buFont typeface="Wingdings" pitchFamily="2" charset="2"/>
                <a:buNone/>
              </a:pPr>
              <a:r>
                <a:rPr lang="zh-CN" altLang="en-US" sz="2000">
                  <a:solidFill>
                    <a:srgbClr val="990033"/>
                  </a:solidFill>
                  <a:ea typeface="华文新魏" pitchFamily="2" charset="-122"/>
                </a:rPr>
                <a:t>事件类型</a:t>
              </a: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2448" y="3600"/>
              <a:ext cx="1104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zh-CN" altLang="en-US" sz="2000">
                  <a:solidFill>
                    <a:srgbClr val="000099"/>
                  </a:solidFill>
                  <a:ea typeface="华文新魏" pitchFamily="2" charset="-122"/>
                </a:rPr>
                <a:t>大脑皮层</a:t>
              </a: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4272" y="3600"/>
              <a:ext cx="1104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zh-CN" altLang="en-US" sz="2000">
                  <a:solidFill>
                    <a:srgbClr val="990033"/>
                  </a:solidFill>
                  <a:ea typeface="华文新魏" pitchFamily="2" charset="-122"/>
                </a:rPr>
                <a:t>反应类型</a:t>
              </a:r>
            </a:p>
          </p:txBody>
        </p:sp>
        <p:cxnSp>
          <p:nvCxnSpPr>
            <p:cNvPr id="20" name="AutoShape 19"/>
            <p:cNvCxnSpPr>
              <a:cxnSpLocks noChangeShapeType="1"/>
              <a:stCxn id="17" idx="3"/>
              <a:endCxn id="18" idx="1"/>
            </p:cNvCxnSpPr>
            <p:nvPr/>
          </p:nvCxnSpPr>
          <p:spPr bwMode="auto">
            <a:xfrm>
              <a:off x="1632" y="3792"/>
              <a:ext cx="816" cy="0"/>
            </a:xfrm>
            <a:prstGeom prst="straightConnector1">
              <a:avLst/>
            </a:prstGeom>
            <a:noFill/>
            <a:ln w="28575">
              <a:solidFill>
                <a:srgbClr val="6600CC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21" name="AutoShape 20"/>
            <p:cNvCxnSpPr>
              <a:cxnSpLocks noChangeShapeType="1"/>
              <a:stCxn id="18" idx="3"/>
              <a:endCxn id="19" idx="1"/>
            </p:cNvCxnSpPr>
            <p:nvPr/>
          </p:nvCxnSpPr>
          <p:spPr bwMode="auto">
            <a:xfrm>
              <a:off x="3552" y="3792"/>
              <a:ext cx="720" cy="0"/>
            </a:xfrm>
            <a:prstGeom prst="straightConnector1">
              <a:avLst/>
            </a:prstGeom>
            <a:noFill/>
            <a:ln w="28575">
              <a:solidFill>
                <a:srgbClr val="6600CC"/>
              </a:solidFill>
              <a:miter lim="800000"/>
              <a:headEnd/>
              <a:tailEnd type="triangle" w="med" len="med"/>
            </a:ln>
          </p:spPr>
        </p:cxnSp>
      </p:grpSp>
      <p:sp>
        <p:nvSpPr>
          <p:cNvPr id="22" name="内容占位符 2"/>
          <p:cNvSpPr txBox="1">
            <a:spLocks/>
          </p:cNvSpPr>
          <p:nvPr/>
        </p:nvSpPr>
        <p:spPr bwMode="auto">
          <a:xfrm>
            <a:off x="285720" y="4886356"/>
            <a:ext cx="8610600" cy="125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800100" lvl="1" indent="-3429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</a:pP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692AA2"/>
                </a:solidFill>
                <a:effectLst/>
                <a:uLnTx/>
                <a:uFillTx/>
                <a:latin typeface="隶书" pitchFamily="49" charset="-122"/>
                <a:ea typeface="隶书" pitchFamily="49" charset="-122"/>
              </a:rPr>
              <a:t>个体对应激事件的反应与其对应激事件的认知程度、既往经历、个性倾向以及社会支持等有关。</a:t>
            </a:r>
            <a:endParaRPr kumimoji="0" lang="en-US" altLang="zh-CN" sz="2800" b="0" i="0" u="none" strike="noStrike" kern="0" cap="none" spc="0" normalizeH="0" baseline="0" noProof="0" dirty="0" smtClean="0">
              <a:ln>
                <a:noFill/>
              </a:ln>
              <a:solidFill>
                <a:srgbClr val="692AA2"/>
              </a:solidFill>
              <a:effectLst/>
              <a:uLnTx/>
              <a:uFillTx/>
              <a:latin typeface="隶书" pitchFamily="49" charset="-122"/>
              <a:ea typeface="隶书" pitchFamily="49" charset="-122"/>
            </a:endParaRPr>
          </a:p>
          <a:p>
            <a:pPr marL="800100" lvl="1" indent="-3429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</a:pP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rgbClr val="692AA2"/>
              </a:solidFill>
              <a:effectLst/>
              <a:uLnTx/>
              <a:uFillTx/>
              <a:latin typeface="隶书" pitchFamily="49" charset="-122"/>
              <a:ea typeface="隶书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（三）发生机制</a:t>
            </a:r>
            <a:endParaRPr lang="en-US" altLang="zh-CN" dirty="0" smtClean="0"/>
          </a:p>
          <a:p>
            <a:pPr lvl="1"/>
            <a:r>
              <a:rPr altLang="en-US" dirty="0" smtClean="0"/>
              <a:t>个性倾向</a:t>
            </a:r>
            <a:endParaRPr lang="en-US" altLang="en-US" dirty="0" smtClean="0"/>
          </a:p>
          <a:p>
            <a:pPr lvl="2"/>
            <a:r>
              <a:rPr dirty="0"/>
              <a:t>抑郁是个体在面对超出其应对能力的威胁时，处于失望、</a:t>
            </a:r>
            <a:r>
              <a:rPr dirty="0" smtClean="0"/>
              <a:t>失助状态下所产生的情绪体验。</a:t>
            </a:r>
            <a:endParaRPr lang="en-US" dirty="0" smtClean="0"/>
          </a:p>
          <a:p>
            <a:pPr lvl="2"/>
            <a:r>
              <a:rPr dirty="0"/>
              <a:t>抑郁性神经症患者的个性具有某些共同特点</a:t>
            </a:r>
            <a:r>
              <a:rPr dirty="0" smtClean="0"/>
              <a:t>，如缺乏自信</a:t>
            </a:r>
            <a:r>
              <a:rPr dirty="0"/>
              <a:t>、消极悲观、</a:t>
            </a:r>
            <a:r>
              <a:rPr dirty="0" smtClean="0"/>
              <a:t>易于伤感等。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r>
              <a:rPr lang="zh-CN" altLang="en-US" dirty="0" smtClean="0">
                <a:latin typeface="Times New Roman" pitchFamily="18" charset="0"/>
              </a:rPr>
              <a:t>一、概述</a:t>
            </a:r>
            <a:endParaRPr lang="zh-CN" altLang="en-US" dirty="0"/>
          </a:p>
        </p:txBody>
      </p:sp>
      <p:grpSp>
        <p:nvGrpSpPr>
          <p:cNvPr id="6" name="Group 12"/>
          <p:cNvGrpSpPr>
            <a:grpSpLocks/>
          </p:cNvGrpSpPr>
          <p:nvPr/>
        </p:nvGrpSpPr>
        <p:grpSpPr bwMode="auto">
          <a:xfrm>
            <a:off x="1285852" y="4357694"/>
            <a:ext cx="6715172" cy="1571636"/>
            <a:chOff x="384" y="1920"/>
            <a:chExt cx="4992" cy="1440"/>
          </a:xfrm>
        </p:grpSpPr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384" y="1920"/>
              <a:ext cx="1152" cy="576"/>
            </a:xfrm>
            <a:prstGeom prst="rect">
              <a:avLst/>
            </a:prstGeom>
            <a:noFill/>
            <a:ln w="19050">
              <a:solidFill>
                <a:srgbClr val="009E75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zh-CN" altLang="en-US" sz="2000" dirty="0">
                  <a:solidFill>
                    <a:srgbClr val="990033"/>
                  </a:solidFill>
                  <a:ea typeface="华文新魏" pitchFamily="2" charset="-122"/>
                </a:rPr>
                <a:t>基因、</a:t>
              </a:r>
            </a:p>
            <a:p>
              <a:pPr algn="ctr"/>
              <a:r>
                <a:rPr lang="zh-CN" altLang="en-US" sz="2000" dirty="0">
                  <a:solidFill>
                    <a:srgbClr val="990033"/>
                  </a:solidFill>
                  <a:ea typeface="华文新魏" pitchFamily="2" charset="-122"/>
                </a:rPr>
                <a:t>成长经历等</a:t>
              </a: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392" y="2736"/>
              <a:ext cx="1920" cy="624"/>
            </a:xfrm>
            <a:prstGeom prst="rect">
              <a:avLst/>
            </a:prstGeom>
            <a:noFill/>
            <a:ln w="19050">
              <a:solidFill>
                <a:srgbClr val="009E75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zh-CN" altLang="en-US" sz="2000" dirty="0">
                  <a:solidFill>
                    <a:srgbClr val="990033"/>
                  </a:solidFill>
                  <a:ea typeface="华文新魏" pitchFamily="2" charset="-122"/>
                </a:rPr>
                <a:t>抑郁的敏感性↑</a:t>
              </a:r>
            </a:p>
            <a:p>
              <a:pPr algn="ctr"/>
              <a:r>
                <a:rPr lang="zh-CN" altLang="en-US" sz="2000" dirty="0">
                  <a:solidFill>
                    <a:srgbClr val="990033"/>
                  </a:solidFill>
                  <a:ea typeface="华文新魏" pitchFamily="2" charset="-122"/>
                </a:rPr>
                <a:t>（建立了转化程序）</a:t>
              </a: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3504" y="2112"/>
              <a:ext cx="864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zh-CN" altLang="en-US" sz="2000">
                  <a:ea typeface="华文新魏" pitchFamily="2" charset="-122"/>
                </a:rPr>
                <a:t>应激事件</a:t>
              </a: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4656" y="2832"/>
              <a:ext cx="720" cy="432"/>
            </a:xfrm>
            <a:prstGeom prst="rect">
              <a:avLst/>
            </a:prstGeom>
            <a:noFill/>
            <a:ln w="9525">
              <a:solidFill>
                <a:srgbClr val="0000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zh-CN" altLang="en-US" sz="2400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黑体" pitchFamily="2" charset="-122"/>
                </a:rPr>
                <a:t>抑郁</a:t>
              </a:r>
            </a:p>
          </p:txBody>
        </p:sp>
        <p:cxnSp>
          <p:nvCxnSpPr>
            <p:cNvPr id="11" name="AutoShape 9"/>
            <p:cNvCxnSpPr>
              <a:cxnSpLocks noChangeShapeType="1"/>
              <a:stCxn id="7" idx="2"/>
              <a:endCxn id="8" idx="1"/>
            </p:cNvCxnSpPr>
            <p:nvPr/>
          </p:nvCxnSpPr>
          <p:spPr bwMode="auto">
            <a:xfrm rot="16200000" flipH="1">
              <a:off x="900" y="2562"/>
              <a:ext cx="546" cy="426"/>
            </a:xfrm>
            <a:prstGeom prst="bentConnector2">
              <a:avLst/>
            </a:prstGeom>
            <a:noFill/>
            <a:ln w="28575">
              <a:solidFill>
                <a:srgbClr val="009E75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2" name="AutoShape 10"/>
            <p:cNvCxnSpPr>
              <a:cxnSpLocks noChangeShapeType="1"/>
              <a:stCxn id="8" idx="3"/>
              <a:endCxn id="10" idx="1"/>
            </p:cNvCxnSpPr>
            <p:nvPr/>
          </p:nvCxnSpPr>
          <p:spPr bwMode="auto">
            <a:xfrm>
              <a:off x="3318" y="3048"/>
              <a:ext cx="1338" cy="0"/>
            </a:xfrm>
            <a:prstGeom prst="straightConnector1">
              <a:avLst/>
            </a:prstGeom>
            <a:noFill/>
            <a:ln w="28575">
              <a:solidFill>
                <a:srgbClr val="009E75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3" name="AutoShape 11"/>
            <p:cNvCxnSpPr>
              <a:cxnSpLocks noChangeShapeType="1"/>
            </p:cNvCxnSpPr>
            <p:nvPr/>
          </p:nvCxnSpPr>
          <p:spPr bwMode="auto">
            <a:xfrm>
              <a:off x="3936" y="2592"/>
              <a:ext cx="0" cy="480"/>
            </a:xfrm>
            <a:prstGeom prst="straightConnector1">
              <a:avLst/>
            </a:prstGeom>
            <a:noFill/>
            <a:ln w="28575">
              <a:solidFill>
                <a:srgbClr val="9900CC"/>
              </a:solidFill>
              <a:miter lim="800000"/>
              <a:headEnd/>
              <a:tailEnd type="triangle" w="med" len="med"/>
            </a:ln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（一）问诊</a:t>
            </a:r>
            <a:endParaRPr lang="en-US" altLang="zh-CN" dirty="0" smtClean="0"/>
          </a:p>
          <a:p>
            <a:pPr lvl="1"/>
            <a:r>
              <a:rPr dirty="0" smtClean="0"/>
              <a:t>抑郁的表现</a:t>
            </a:r>
            <a:endParaRPr lang="en-US" dirty="0" smtClean="0"/>
          </a:p>
          <a:p>
            <a:pPr lvl="2"/>
            <a:r>
              <a:rPr dirty="0" smtClean="0"/>
              <a:t>情绪低落</a:t>
            </a:r>
            <a:endParaRPr lang="en-US" dirty="0" smtClean="0"/>
          </a:p>
          <a:p>
            <a:pPr lvl="3"/>
            <a:r>
              <a:rPr dirty="0" smtClean="0"/>
              <a:t>对许多事情失去兴趣；</a:t>
            </a:r>
            <a:endParaRPr lang="en-US" dirty="0" smtClean="0"/>
          </a:p>
          <a:p>
            <a:pPr lvl="3"/>
            <a:r>
              <a:rPr dirty="0" smtClean="0"/>
              <a:t>缺乏快乐</a:t>
            </a:r>
            <a:endParaRPr lang="en-US" dirty="0" smtClean="0"/>
          </a:p>
          <a:p>
            <a:pPr lvl="2"/>
            <a:r>
              <a:rPr dirty="0"/>
              <a:t>躯体不适</a:t>
            </a:r>
            <a:endParaRPr lang="en-US" dirty="0" smtClean="0"/>
          </a:p>
          <a:p>
            <a:pPr lvl="3" eaLnBrk="1" hangingPunct="1"/>
            <a:r>
              <a:rPr dirty="0" smtClean="0"/>
              <a:t>头痛</a:t>
            </a:r>
            <a:r>
              <a:rPr dirty="0"/>
              <a:t>、头晕、口干、食欲改变而导致体重减轻或增加、疲乏无力、慢性疼痛等</a:t>
            </a:r>
            <a:r>
              <a:rPr dirty="0" smtClean="0"/>
              <a:t>。</a:t>
            </a:r>
            <a:endParaRPr dirty="0"/>
          </a:p>
          <a:p>
            <a:pPr lvl="3">
              <a:buNone/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</a:rPr>
              <a:t>二、护理评估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（一）问诊</a:t>
            </a:r>
            <a:endParaRPr lang="en-US" altLang="zh-CN" dirty="0" smtClean="0"/>
          </a:p>
          <a:p>
            <a:pPr lvl="1"/>
            <a:r>
              <a:rPr dirty="0" smtClean="0"/>
              <a:t>抑郁的表现</a:t>
            </a:r>
            <a:endParaRPr lang="en-US" dirty="0" smtClean="0"/>
          </a:p>
          <a:p>
            <a:pPr lvl="2"/>
            <a:r>
              <a:rPr dirty="0" smtClean="0"/>
              <a:t>睡眠障碍</a:t>
            </a:r>
            <a:endParaRPr lang="en-US" dirty="0" smtClean="0"/>
          </a:p>
          <a:p>
            <a:pPr lvl="3"/>
            <a:r>
              <a:rPr dirty="0"/>
              <a:t>可表现为入睡困难、熟睡不醒、早醒、</a:t>
            </a:r>
            <a:r>
              <a:rPr dirty="0" smtClean="0"/>
              <a:t>醒后难以入睡等</a:t>
            </a:r>
            <a:endParaRPr lang="en-US" dirty="0" smtClean="0"/>
          </a:p>
          <a:p>
            <a:pPr lvl="2"/>
            <a:r>
              <a:rPr dirty="0" smtClean="0"/>
              <a:t>思维和行动迟缓</a:t>
            </a:r>
            <a:endParaRPr lang="en-US" dirty="0" smtClean="0"/>
          </a:p>
          <a:p>
            <a:pPr lvl="3" eaLnBrk="1" hangingPunct="1"/>
            <a:r>
              <a:rPr dirty="0"/>
              <a:t>注意力的集中程度和记忆力</a:t>
            </a:r>
            <a:r>
              <a:rPr b="1" dirty="0">
                <a:solidFill>
                  <a:srgbClr val="660066"/>
                </a:solidFill>
                <a:latin typeface="华文琥珀" pitchFamily="2" charset="-122"/>
                <a:ea typeface="华文琥珀" pitchFamily="2" charset="-122"/>
                <a:cs typeface="Times New Roman" pitchFamily="18" charset="0"/>
              </a:rPr>
              <a:t>↓</a:t>
            </a:r>
            <a:endParaRPr lang="en-US" altLang="zh-CN" b="1" dirty="0">
              <a:solidFill>
                <a:srgbClr val="660066"/>
              </a:solidFill>
              <a:latin typeface="华文琥珀" pitchFamily="2" charset="-122"/>
              <a:ea typeface="华文琥珀" pitchFamily="2" charset="-122"/>
            </a:endParaRPr>
          </a:p>
          <a:p>
            <a:pPr lvl="3" eaLnBrk="1" hangingPunct="1"/>
            <a:r>
              <a:rPr dirty="0"/>
              <a:t>思维过程缓慢；</a:t>
            </a:r>
          </a:p>
          <a:p>
            <a:pPr lvl="3" eaLnBrk="1" hangingPunct="1"/>
            <a:r>
              <a:rPr dirty="0"/>
              <a:t>思维内容消极、悲观；</a:t>
            </a:r>
          </a:p>
          <a:p>
            <a:pPr lvl="3" eaLnBrk="1" hangingPunct="1"/>
            <a:r>
              <a:rPr dirty="0"/>
              <a:t>生活被动、回避社交、行动缓慢</a:t>
            </a:r>
            <a:r>
              <a:rPr dirty="0" smtClean="0"/>
              <a:t>。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</a:rPr>
              <a:t>二、护理评估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（一）问诊</a:t>
            </a:r>
            <a:endParaRPr lang="en-US" altLang="zh-CN" dirty="0" smtClean="0"/>
          </a:p>
          <a:p>
            <a:pPr lvl="1"/>
            <a:r>
              <a:rPr dirty="0"/>
              <a:t>抑郁对患者的影响   </a:t>
            </a:r>
            <a:endParaRPr lang="en-US" dirty="0" smtClean="0"/>
          </a:p>
          <a:p>
            <a:pPr lvl="2"/>
            <a:r>
              <a:rPr dirty="0" smtClean="0"/>
              <a:t>抑郁对患者的影响与抑郁的严重程度有关</a:t>
            </a:r>
            <a:endParaRPr lang="en-US" dirty="0" smtClean="0"/>
          </a:p>
          <a:p>
            <a:pPr lvl="1"/>
            <a:r>
              <a:rPr dirty="0" smtClean="0"/>
              <a:t>应激与应对能力</a:t>
            </a:r>
            <a:endParaRPr lang="en-US" dirty="0" smtClean="0"/>
          </a:p>
          <a:p>
            <a:pPr lvl="2"/>
            <a:r>
              <a:rPr dirty="0" smtClean="0"/>
              <a:t>主要了解患者是否存在引起抑郁的生活事件</a:t>
            </a:r>
            <a:endParaRPr lang="en-US" dirty="0"/>
          </a:p>
          <a:p>
            <a:pPr lvl="1"/>
            <a:r>
              <a:rPr dirty="0" smtClean="0"/>
              <a:t>相关病史及用药史  </a:t>
            </a:r>
            <a:endParaRPr lang="en-US" dirty="0" smtClean="0"/>
          </a:p>
          <a:p>
            <a:pPr lvl="2"/>
            <a:r>
              <a:rPr dirty="0" smtClean="0"/>
              <a:t>注意有无引起抑郁的疾病史及用药史</a:t>
            </a:r>
            <a:endParaRPr lang="en-US" dirty="0" smtClean="0"/>
          </a:p>
          <a:p>
            <a:pPr lvl="1"/>
            <a:r>
              <a:rPr dirty="0" smtClean="0"/>
              <a:t>人际关系与角色功能  </a:t>
            </a:r>
            <a:endParaRPr lang="en-US" dirty="0" smtClean="0"/>
          </a:p>
          <a:p>
            <a:pPr lvl="2"/>
            <a:r>
              <a:rPr dirty="0" smtClean="0"/>
              <a:t>包括家庭关系</a:t>
            </a:r>
            <a:r>
              <a:rPr dirty="0"/>
              <a:t>、</a:t>
            </a:r>
            <a:r>
              <a:rPr dirty="0" smtClean="0"/>
              <a:t>社交情况等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</a:rPr>
              <a:t>二、护理评估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课件模板">
  <a:themeElements>
    <a:clrScheme name="课件模板 1">
      <a:dk1>
        <a:srgbClr val="046CA6"/>
      </a:dk1>
      <a:lt1>
        <a:srgbClr val="FFFFFF"/>
      </a:lt1>
      <a:dk2>
        <a:srgbClr val="000000"/>
      </a:dk2>
      <a:lt2>
        <a:srgbClr val="DDDDDD"/>
      </a:lt2>
      <a:accent1>
        <a:srgbClr val="8AC8DE"/>
      </a:accent1>
      <a:accent2>
        <a:srgbClr val="99669B"/>
      </a:accent2>
      <a:accent3>
        <a:srgbClr val="FFFFFF"/>
      </a:accent3>
      <a:accent4>
        <a:srgbClr val="035B8D"/>
      </a:accent4>
      <a:accent5>
        <a:srgbClr val="C4E0EC"/>
      </a:accent5>
      <a:accent6>
        <a:srgbClr val="8A5C8C"/>
      </a:accent6>
      <a:hlink>
        <a:srgbClr val="DDB523"/>
      </a:hlink>
      <a:folHlink>
        <a:srgbClr val="969696"/>
      </a:folHlink>
    </a:clrScheme>
    <a:fontScheme name="课件模板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课件模板 1">
        <a:dk1>
          <a:srgbClr val="046CA6"/>
        </a:dk1>
        <a:lt1>
          <a:srgbClr val="FFFFFF"/>
        </a:lt1>
        <a:dk2>
          <a:srgbClr val="000000"/>
        </a:dk2>
        <a:lt2>
          <a:srgbClr val="DDDDDD"/>
        </a:lt2>
        <a:accent1>
          <a:srgbClr val="8AC8DE"/>
        </a:accent1>
        <a:accent2>
          <a:srgbClr val="99669B"/>
        </a:accent2>
        <a:accent3>
          <a:srgbClr val="FFFFFF"/>
        </a:accent3>
        <a:accent4>
          <a:srgbClr val="035B8D"/>
        </a:accent4>
        <a:accent5>
          <a:srgbClr val="C4E0EC"/>
        </a:accent5>
        <a:accent6>
          <a:srgbClr val="8A5C8C"/>
        </a:accent6>
        <a:hlink>
          <a:srgbClr val="DDB523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2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BEC779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DBE0BE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3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E8B558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F2D7B4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4">
        <a:dk1>
          <a:srgbClr val="336699"/>
        </a:dk1>
        <a:lt1>
          <a:srgbClr val="FFFFFF"/>
        </a:lt1>
        <a:dk2>
          <a:srgbClr val="000000"/>
        </a:dk2>
        <a:lt2>
          <a:srgbClr val="F7F4D5"/>
        </a:lt2>
        <a:accent1>
          <a:srgbClr val="79B4C7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BED6E0"/>
        </a:accent5>
        <a:accent6>
          <a:srgbClr val="B47FC3"/>
        </a:accent6>
        <a:hlink>
          <a:srgbClr val="E79633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5">
        <a:dk1>
          <a:srgbClr val="666699"/>
        </a:dk1>
        <a:lt1>
          <a:srgbClr val="FFFFFF"/>
        </a:lt1>
        <a:dk2>
          <a:srgbClr val="000000"/>
        </a:dk2>
        <a:lt2>
          <a:srgbClr val="F7F4D5"/>
        </a:lt2>
        <a:accent1>
          <a:srgbClr val="A2B5CA"/>
        </a:accent1>
        <a:accent2>
          <a:srgbClr val="CF934B"/>
        </a:accent2>
        <a:accent3>
          <a:srgbClr val="FFFFFF"/>
        </a:accent3>
        <a:accent4>
          <a:srgbClr val="565682"/>
        </a:accent4>
        <a:accent5>
          <a:srgbClr val="CED7E1"/>
        </a:accent5>
        <a:accent6>
          <a:srgbClr val="BB8543"/>
        </a:accent6>
        <a:hlink>
          <a:srgbClr val="3B8FB1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191</TotalTime>
  <Pages>0</Pages>
  <Words>488</Words>
  <Characters>0</Characters>
  <Application>Microsoft Office PowerPoint</Application>
  <DocSecurity>0</DocSecurity>
  <PresentationFormat>全屏显示(4:3)</PresentationFormat>
  <Lines>0</Lines>
  <Paragraphs>113</Paragraphs>
  <Slides>12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课件模板</vt:lpstr>
      <vt:lpstr>第十七节   抑郁</vt:lpstr>
      <vt:lpstr>一、概述</vt:lpstr>
      <vt:lpstr>一、概述</vt:lpstr>
      <vt:lpstr>一、概述</vt:lpstr>
      <vt:lpstr>一、概述</vt:lpstr>
      <vt:lpstr>一、概述</vt:lpstr>
      <vt:lpstr>二、护理评估</vt:lpstr>
      <vt:lpstr>二、护理评估</vt:lpstr>
      <vt:lpstr>二、护理评估</vt:lpstr>
      <vt:lpstr>二、护理评估</vt:lpstr>
      <vt:lpstr>二、护理评估</vt:lpstr>
      <vt:lpstr>三、常见护理诊断</vt:lpstr>
    </vt:vector>
  </TitlesOfParts>
  <Company>pump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课程名称</dc:title>
  <dc:creator>zhang7</dc:creator>
  <cp:lastModifiedBy>赵欣</cp:lastModifiedBy>
  <cp:revision>52</cp:revision>
  <cp:lastPrinted>1899-12-30T00:00:00Z</cp:lastPrinted>
  <dcterms:created xsi:type="dcterms:W3CDTF">2008-12-16T07:41:38Z</dcterms:created>
  <dcterms:modified xsi:type="dcterms:W3CDTF">2015-12-11T08:47:09Z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2052-6.4.0.1920</vt:lpwstr>
  </property>
</Properties>
</file>